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274" r:id="rId3"/>
    <p:sldId id="276" r:id="rId4"/>
    <p:sldId id="394" r:id="rId5"/>
    <p:sldId id="395" r:id="rId6"/>
    <p:sldId id="396" r:id="rId7"/>
    <p:sldId id="397" r:id="rId8"/>
    <p:sldId id="432" r:id="rId9"/>
    <p:sldId id="429" r:id="rId10"/>
    <p:sldId id="399" r:id="rId11"/>
    <p:sldId id="427" r:id="rId12"/>
    <p:sldId id="430" r:id="rId13"/>
    <p:sldId id="402" r:id="rId14"/>
    <p:sldId id="433" r:id="rId15"/>
    <p:sldId id="434" r:id="rId16"/>
    <p:sldId id="435" r:id="rId17"/>
    <p:sldId id="436" r:id="rId18"/>
    <p:sldId id="441" r:id="rId19"/>
    <p:sldId id="437" r:id="rId20"/>
    <p:sldId id="438" r:id="rId21"/>
    <p:sldId id="439" r:id="rId22"/>
    <p:sldId id="440" r:id="rId23"/>
    <p:sldId id="400" r:id="rId24"/>
    <p:sldId id="444" r:id="rId25"/>
    <p:sldId id="443" r:id="rId26"/>
    <p:sldId id="442" r:id="rId27"/>
    <p:sldId id="401" r:id="rId28"/>
    <p:sldId id="403" r:id="rId29"/>
    <p:sldId id="406" r:id="rId30"/>
    <p:sldId id="408" r:id="rId31"/>
    <p:sldId id="446" r:id="rId32"/>
    <p:sldId id="447" r:id="rId33"/>
    <p:sldId id="425" r:id="rId34"/>
    <p:sldId id="404" r:id="rId35"/>
    <p:sldId id="419" r:id="rId36"/>
    <p:sldId id="426" r:id="rId37"/>
    <p:sldId id="349" r:id="rId38"/>
    <p:sldId id="450" r:id="rId39"/>
    <p:sldId id="431" r:id="rId40"/>
    <p:sldId id="392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660" autoAdjust="0"/>
  </p:normalViewPr>
  <p:slideViewPr>
    <p:cSldViewPr>
      <p:cViewPr varScale="1">
        <p:scale>
          <a:sx n="74" d="100"/>
          <a:sy n="74" d="100"/>
        </p:scale>
        <p:origin x="-504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5819AD-1A2D-4442-9802-E92F8E39E2D9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9897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17CB7-C5D8-47F0-ABF7-0945C7C407C0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817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EB5A93-F081-4175-8EB0-4FFAB332ABCB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58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2E74B-D282-44E4-B6AE-A4472F78451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40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ECA75-83AB-4F24-B3BA-D6303D87AFCC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59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F943D-32EB-4F12-8A3E-F54BB8C67A3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5249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3BADA9-45DC-4181-AFE2-A8F736E1D422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892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docs.oracle.com/javase/8/docs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org/" TargetMode="External"/><Relationship Id="rId2" Type="http://schemas.openxmlformats.org/officeDocument/2006/relationships/hyperlink" Target="http://www.netbea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jetbrains.com/idea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docs.oracle.com/javase/tutorial/" TargetMode="External"/><Relationship Id="rId4" Type="http://schemas.openxmlformats.org/officeDocument/2006/relationships/hyperlink" Target="http://docs.oracle.com/javase/8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9.png"/><Relationship Id="rId17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54.png"/><Relationship Id="rId10" Type="http://schemas.openxmlformats.org/officeDocument/2006/relationships/image" Target="../media/image48.png"/><Relationship Id="rId19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0.png"/><Relationship Id="rId22" Type="http://schemas.openxmlformats.org/officeDocument/2006/relationships/hyperlink" Target="http://www.milestonesys.com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838200"/>
            <a:ext cx="7681699" cy="1476352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3462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The Java Platform,</a:t>
            </a:r>
            <a:br>
              <a:rPr lang="en-US" dirty="0" smtClean="0"/>
            </a:br>
            <a:r>
              <a:rPr lang="en-US" dirty="0" smtClean="0"/>
              <a:t>The Java Language, JDK, </a:t>
            </a:r>
            <a:r>
              <a:rPr lang="en-US" dirty="0" err="1" smtClean="0"/>
              <a:t>IntelliJ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506962" y="689150"/>
            <a:ext cx="1980681" cy="19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b="58901"/>
          <a:stretch/>
        </p:blipFill>
        <p:spPr>
          <a:xfrm>
            <a:off x="3732212" y="4140042"/>
            <a:ext cx="7834099" cy="2108358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427800"/>
            <a:ext cx="10363200" cy="820600"/>
          </a:xfrm>
        </p:spPr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3074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143000"/>
            <a:ext cx="3352800" cy="3900426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9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 programming language</a:t>
            </a:r>
          </a:p>
          <a:p>
            <a:pPr lvl="1"/>
            <a:r>
              <a:rPr lang="en-US" dirty="0" smtClean="0"/>
              <a:t>High-level object-oriented general purpose language</a:t>
            </a:r>
          </a:p>
          <a:p>
            <a:pPr lvl="1"/>
            <a:r>
              <a:rPr lang="en-US" dirty="0" smtClean="0"/>
              <a:t>Statically typed (not dynamic like JavaScript)</a:t>
            </a:r>
          </a:p>
          <a:p>
            <a:pPr lvl="1"/>
            <a:r>
              <a:rPr lang="en-US" dirty="0" smtClean="0"/>
              <a:t>Type-safe (runs in a virtual machine, called JVM)</a:t>
            </a:r>
          </a:p>
          <a:p>
            <a:pPr lvl="1"/>
            <a:r>
              <a:rPr lang="en-US" dirty="0"/>
              <a:t>Easy to learn, easy to read, easy to understand</a:t>
            </a:r>
          </a:p>
          <a:p>
            <a:pPr lvl="1"/>
            <a:r>
              <a:rPr lang="en-US" dirty="0"/>
              <a:t>Good for large server-side projects</a:t>
            </a:r>
          </a:p>
          <a:p>
            <a:pPr lvl="1"/>
            <a:r>
              <a:rPr lang="en-US" dirty="0" smtClean="0"/>
              <a:t>Similar to C# and C++, but less capable</a:t>
            </a:r>
          </a:p>
          <a:p>
            <a:pPr lvl="1"/>
            <a:r>
              <a:rPr lang="en-US" dirty="0" smtClean="0"/>
              <a:t>Highly portable (write once, run everywhere)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5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10000"/>
            <a:ext cx="2053699" cy="2389137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8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927265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 Platform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Java, JVM, JDK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37266">
            <a:off x="6880883" y="1515151"/>
            <a:ext cx="4473976" cy="283464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32082">
            <a:off x="872411" y="3147909"/>
            <a:ext cx="5184671" cy="112175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60807">
            <a:off x="1886310" y="828558"/>
            <a:ext cx="2705098" cy="1662118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0950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 smtClean="0"/>
              <a:t>Environment </a:t>
            </a:r>
            <a:r>
              <a:rPr lang="en-US" altLang="en-US" dirty="0"/>
              <a:t>for execution of Java code</a:t>
            </a:r>
          </a:p>
          <a:p>
            <a:pPr lvl="1"/>
            <a:r>
              <a:rPr lang="en-US" altLang="en-US" dirty="0"/>
              <a:t>JVM (Java Virtual Machine)</a:t>
            </a:r>
          </a:p>
          <a:p>
            <a:r>
              <a:rPr lang="en-US" altLang="en-US" dirty="0"/>
              <a:t>Java programming </a:t>
            </a:r>
            <a:r>
              <a:rPr lang="en-US" altLang="en-US" dirty="0" smtClean="0"/>
              <a:t>language</a:t>
            </a:r>
          </a:p>
          <a:p>
            <a:r>
              <a:rPr lang="en-US" altLang="en-US" dirty="0" smtClean="0"/>
              <a:t>Powerful class library (Java API) and programing model</a:t>
            </a:r>
            <a:endParaRPr lang="en-US" altLang="en-US" dirty="0"/>
          </a:p>
          <a:p>
            <a:r>
              <a:rPr lang="en-US" altLang="en-US" dirty="0"/>
              <a:t>Ability to run Java programs on any machine with JVM</a:t>
            </a:r>
          </a:p>
          <a:p>
            <a:pPr lvl="1"/>
            <a:r>
              <a:rPr lang="en-US" altLang="en-US" dirty="0"/>
              <a:t>Windows, Linux, </a:t>
            </a:r>
            <a:r>
              <a:rPr lang="en-US" altLang="en-US" noProof="1"/>
              <a:t>MacOS</a:t>
            </a:r>
            <a:r>
              <a:rPr lang="en-US" altLang="en-US" dirty="0"/>
              <a:t>, </a:t>
            </a:r>
            <a:r>
              <a:rPr lang="en-US" altLang="en-US" dirty="0" smtClean="0"/>
              <a:t>Android, your TV, your car, ...</a:t>
            </a:r>
          </a:p>
          <a:p>
            <a:r>
              <a:rPr lang="en-US" dirty="0"/>
              <a:t>Java Platform </a:t>
            </a:r>
            <a:r>
              <a:rPr lang="en-US" dirty="0" smtClean="0"/>
              <a:t>Editions</a:t>
            </a:r>
          </a:p>
          <a:p>
            <a:pPr lvl="1"/>
            <a:r>
              <a:rPr lang="en-US" dirty="0" smtClean="0"/>
              <a:t>Java </a:t>
            </a:r>
            <a:r>
              <a:rPr lang="en-US" dirty="0"/>
              <a:t>SE, Java EE, Android, </a:t>
            </a:r>
            <a:r>
              <a:rPr lang="en-US" dirty="0" smtClean="0"/>
              <a:t>Java </a:t>
            </a:r>
            <a:r>
              <a:rPr lang="en-US" dirty="0"/>
              <a:t>ME</a:t>
            </a:r>
            <a:r>
              <a:rPr lang="en-US" dirty="0" smtClean="0"/>
              <a:t>, Java Card, Java Embedded, …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Platform</a:t>
            </a:r>
            <a:endParaRPr lang="en-US" dirty="0"/>
          </a:p>
        </p:txBody>
      </p:sp>
      <p:pic>
        <p:nvPicPr>
          <p:cNvPr id="5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8072814" y="1002004"/>
            <a:ext cx="1543867" cy="19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1.0a2 (1995) – started as platform for Java applets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1.0 (1996) – Java language, JDK, JVM, standard API classes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1.1 (1997) – AWT UI framework, JavaBeans, JDBC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J2SE </a:t>
            </a:r>
            <a:r>
              <a:rPr lang="en-US" sz="2800" dirty="0"/>
              <a:t>1.2 (1998) – J2SE, J2EE, J2ME, </a:t>
            </a:r>
            <a:r>
              <a:rPr lang="en-US" sz="2800" dirty="0" smtClean="0"/>
              <a:t>Swing UI framework, </a:t>
            </a:r>
            <a:r>
              <a:rPr lang="en-US" sz="2800" dirty="0"/>
              <a:t>collections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 </a:t>
            </a:r>
            <a:r>
              <a:rPr lang="en-US" sz="2800" dirty="0" smtClean="0"/>
              <a:t>1.3 (2000) </a:t>
            </a:r>
            <a:r>
              <a:rPr lang="en-US" sz="2800" dirty="0"/>
              <a:t>– </a:t>
            </a:r>
            <a:r>
              <a:rPr lang="en-US" sz="2800" noProof="1" smtClean="0"/>
              <a:t>HotSpot</a:t>
            </a:r>
            <a:r>
              <a:rPr lang="en-US" sz="2800" dirty="0" smtClean="0"/>
              <a:t> JVM, </a:t>
            </a:r>
            <a:r>
              <a:rPr lang="en-US" sz="2800" noProof="1" smtClean="0"/>
              <a:t>JavaSound</a:t>
            </a:r>
            <a:r>
              <a:rPr lang="en-US" sz="2800" dirty="0" smtClean="0"/>
              <a:t>, JNDI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1.4 </a:t>
            </a:r>
            <a:r>
              <a:rPr lang="en-US" sz="2800" dirty="0"/>
              <a:t>(</a:t>
            </a:r>
            <a:r>
              <a:rPr lang="en-US" sz="2800" dirty="0" smtClean="0"/>
              <a:t>2002) </a:t>
            </a:r>
            <a:r>
              <a:rPr lang="en-US" sz="2800" dirty="0"/>
              <a:t>– </a:t>
            </a:r>
            <a:r>
              <a:rPr lang="en-US" sz="2800" dirty="0" smtClean="0"/>
              <a:t>Java Web Start, JAXP, regular expressions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5.0 </a:t>
            </a:r>
            <a:r>
              <a:rPr lang="en-US" sz="2800" dirty="0"/>
              <a:t>(</a:t>
            </a:r>
            <a:r>
              <a:rPr lang="en-US" sz="2800" dirty="0" smtClean="0"/>
              <a:t>2004) </a:t>
            </a:r>
            <a:r>
              <a:rPr lang="en-US" sz="2800" dirty="0"/>
              <a:t>– </a:t>
            </a:r>
            <a:r>
              <a:rPr lang="en-US" sz="2800" dirty="0" smtClean="0"/>
              <a:t>generics, </a:t>
            </a:r>
            <a:r>
              <a:rPr lang="en-US" sz="2800" noProof="1" smtClean="0"/>
              <a:t>varargs</a:t>
            </a:r>
            <a:r>
              <a:rPr lang="en-US" sz="2800" dirty="0" smtClean="0"/>
              <a:t>, </a:t>
            </a:r>
            <a:r>
              <a:rPr lang="en-US" sz="2800" noProof="1" smtClean="0"/>
              <a:t>foreach</a:t>
            </a:r>
            <a:r>
              <a:rPr lang="en-US" sz="2800" dirty="0" smtClean="0"/>
              <a:t>, </a:t>
            </a:r>
            <a:r>
              <a:rPr lang="en-US" sz="2800" noProof="1" smtClean="0"/>
              <a:t>autoboxing</a:t>
            </a:r>
            <a:r>
              <a:rPr lang="en-US" sz="2800" dirty="0" smtClean="0"/>
              <a:t>, </a:t>
            </a:r>
            <a:r>
              <a:rPr lang="en-US" sz="2800" noProof="1" smtClean="0"/>
              <a:t>enums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6 (2006) – GUI improvements, JVM improvements, open-source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Oracle buys Sun (2009) </a:t>
            </a:r>
            <a:r>
              <a:rPr lang="en-US" sz="2800" dirty="0" smtClean="0">
                <a:sym typeface="Wingdings" panose="05000000000000000000" pitchFamily="2" charset="2"/>
              </a:rPr>
              <a:t>– Java becomes more open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</a:t>
            </a:r>
            <a:r>
              <a:rPr lang="en-US" sz="2800" dirty="0"/>
              <a:t>SE </a:t>
            </a:r>
            <a:r>
              <a:rPr lang="en-US" sz="2800" dirty="0" smtClean="0"/>
              <a:t>7 </a:t>
            </a:r>
            <a:r>
              <a:rPr lang="en-US" sz="2800" dirty="0"/>
              <a:t>(</a:t>
            </a:r>
            <a:r>
              <a:rPr lang="en-US" sz="2800" dirty="0" smtClean="0"/>
              <a:t>2011) </a:t>
            </a:r>
            <a:r>
              <a:rPr lang="en-US" sz="2800" dirty="0"/>
              <a:t>– dynamic languages, new I/O, try-with-resources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8 (2014) – lambda expressions, streams API, </a:t>
            </a:r>
            <a:r>
              <a:rPr lang="en-US" sz="2800" noProof="1" smtClean="0"/>
              <a:t>JavaFX</a:t>
            </a:r>
            <a:r>
              <a:rPr lang="en-US" sz="2800" dirty="0" smtClean="0"/>
              <a:t> </a:t>
            </a:r>
            <a:r>
              <a:rPr lang="en-US" sz="2800" dirty="0"/>
              <a:t>UI </a:t>
            </a:r>
            <a:r>
              <a:rPr lang="en-US" sz="2800" dirty="0" smtClean="0"/>
              <a:t>framework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</a:t>
            </a:r>
            <a:r>
              <a:rPr lang="en-US" dirty="0" smtClean="0"/>
              <a:t>Platform –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700" b="1" dirty="0">
                <a:solidFill>
                  <a:schemeClr val="tx2">
                    <a:lumMod val="90000"/>
                  </a:schemeClr>
                </a:solidFill>
              </a:rPr>
              <a:t>JVM</a:t>
            </a:r>
            <a:r>
              <a:rPr lang="en-US" sz="3700" dirty="0"/>
              <a:t> – Java Virtual </a:t>
            </a:r>
            <a:r>
              <a:rPr lang="en-US" sz="3700" dirty="0" smtClean="0"/>
              <a:t>Machine</a:t>
            </a:r>
          </a:p>
          <a:p>
            <a:pPr lvl="1"/>
            <a:r>
              <a:rPr lang="en-US" sz="3400" dirty="0" smtClean="0"/>
              <a:t>Executes compiled Java </a:t>
            </a:r>
            <a:r>
              <a:rPr lang="en-US" sz="3400" noProof="1" smtClean="0"/>
              <a:t>bytecode</a:t>
            </a:r>
            <a:r>
              <a:rPr lang="en-US" sz="3400" dirty="0" smtClean="0"/>
              <a:t> (compiled programs)</a:t>
            </a:r>
          </a:p>
          <a:p>
            <a:pPr lvl="1"/>
            <a:r>
              <a:rPr lang="en-US" sz="3400" dirty="0" smtClean="0"/>
              <a:t>Virtual environment for safe code execution</a:t>
            </a:r>
          </a:p>
          <a:p>
            <a:pPr lvl="1"/>
            <a:r>
              <a:rPr lang="en-US" sz="3400" dirty="0" smtClean="0"/>
              <a:t>Similar to CLR in .NET</a:t>
            </a:r>
            <a:endParaRPr lang="en-US" sz="3400" dirty="0"/>
          </a:p>
          <a:p>
            <a:r>
              <a:rPr lang="en-US" sz="3700" b="1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sz="3700" dirty="0" smtClean="0"/>
              <a:t> – Java Runtime Environment</a:t>
            </a:r>
          </a:p>
          <a:p>
            <a:pPr lvl="1"/>
            <a:r>
              <a:rPr lang="en-US" sz="3400" dirty="0" smtClean="0"/>
              <a:t>A runtime environment for Java-based software</a:t>
            </a:r>
          </a:p>
          <a:p>
            <a:pPr lvl="1"/>
            <a:r>
              <a:rPr lang="en-US" sz="3400" dirty="0" smtClean="0"/>
              <a:t>Similar </a:t>
            </a:r>
            <a:r>
              <a:rPr lang="en-US" sz="3400" dirty="0"/>
              <a:t>to .NET </a:t>
            </a:r>
            <a:r>
              <a:rPr lang="en-US" sz="3400" dirty="0" smtClean="0"/>
              <a:t>Framework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90000"/>
                  </a:schemeClr>
                </a:solidFill>
              </a:rPr>
              <a:t>JRE =  JVM + Java API classes </a:t>
            </a:r>
            <a:r>
              <a:rPr lang="en-US" sz="3400" dirty="0" smtClean="0"/>
              <a:t>(standard Java libraries)</a:t>
            </a:r>
          </a:p>
          <a:p>
            <a:pPr lvl="1"/>
            <a:r>
              <a:rPr lang="en-US" sz="3400" dirty="0" smtClean="0"/>
              <a:t>Available for Windows, Linux, Mac OS X (no Android and </a:t>
            </a:r>
            <a:r>
              <a:rPr lang="en-US" sz="3400" dirty="0" err="1" smtClean="0"/>
              <a:t>iOS</a:t>
            </a:r>
            <a:r>
              <a:rPr lang="en-US" sz="3400" dirty="0" smtClean="0"/>
              <a:t> version)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590" y="2694555"/>
            <a:ext cx="2401622" cy="1619817"/>
          </a:xfrm>
          <a:prstGeom prst="roundRect">
            <a:avLst>
              <a:gd name="adj" fmla="val 2398"/>
            </a:avLst>
          </a:prstGeom>
        </p:spPr>
      </p:pic>
    </p:spTree>
    <p:extLst>
      <p:ext uri="{BB962C8B-B14F-4D97-AF65-F5344CB8AC3E}">
        <p14:creationId xmlns:p14="http://schemas.microsoft.com/office/powerpoint/2010/main" val="32567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JDK </a:t>
            </a:r>
            <a:r>
              <a:rPr lang="en-US" dirty="0" smtClean="0"/>
              <a:t>– Java Development Kit (Java SDK)</a:t>
            </a:r>
          </a:p>
          <a:p>
            <a:pPr lvl="1"/>
            <a:r>
              <a:rPr lang="en-US" dirty="0" smtClean="0"/>
              <a:t>The development platform for Java developers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dirty="0" smtClean="0"/>
              <a:t> (JVM + API classes)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compilers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tools</a:t>
            </a:r>
          </a:p>
          <a:p>
            <a:pPr lvl="1"/>
            <a:r>
              <a:rPr lang="en-US" dirty="0" smtClean="0"/>
              <a:t>Available for several OS: Windows, Linux, Mac OS X</a:t>
            </a:r>
          </a:p>
          <a:p>
            <a:pPr lvl="1"/>
            <a:r>
              <a:rPr lang="en-US" dirty="0" smtClean="0"/>
              <a:t>Note that Android SDK is not type of JDK (it is separate platform)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Class file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 </a:t>
            </a:r>
            <a:r>
              <a:rPr lang="en-US" dirty="0" smtClean="0"/>
              <a:t>file)</a:t>
            </a:r>
          </a:p>
          <a:p>
            <a:pPr lvl="1"/>
            <a:r>
              <a:rPr lang="en-US" dirty="0" smtClean="0"/>
              <a:t>A compiled Java code (or Python / Groovy / other language code)</a:t>
            </a:r>
          </a:p>
          <a:p>
            <a:pPr lvl="1"/>
            <a:r>
              <a:rPr lang="en-US" dirty="0" smtClean="0"/>
              <a:t>Holds Java </a:t>
            </a:r>
            <a:r>
              <a:rPr lang="en-US" noProof="1" smtClean="0"/>
              <a:t>bytecode</a:t>
            </a:r>
            <a:r>
              <a:rPr lang="en-US" dirty="0" smtClean="0"/>
              <a:t> + metadata</a:t>
            </a:r>
          </a:p>
          <a:p>
            <a:pPr lvl="1"/>
            <a:r>
              <a:rPr lang="en-US" dirty="0" smtClean="0"/>
              <a:t>Usually multiple class files are packed into a JAR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JAR archive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.jar</a:t>
            </a:r>
            <a:r>
              <a:rPr lang="en-US" dirty="0" smtClean="0"/>
              <a:t> files)</a:t>
            </a:r>
          </a:p>
          <a:p>
            <a:pPr lvl="1"/>
            <a:r>
              <a:rPr lang="en-US" dirty="0" smtClean="0"/>
              <a:t>JAR archives hold a set of classes and resources</a:t>
            </a:r>
          </a:p>
          <a:p>
            <a:pPr lvl="1"/>
            <a:r>
              <a:rPr lang="en-US" dirty="0" smtClean="0"/>
              <a:t>Like the assemblies in .NET Framework (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.dll</a:t>
            </a:r>
            <a:r>
              <a:rPr lang="en-US" dirty="0" smtClean="0"/>
              <a:t> files)</a:t>
            </a:r>
            <a:endParaRPr lang="bg-BG" dirty="0" smtClean="0"/>
          </a:p>
          <a:p>
            <a:pPr lvl="1"/>
            <a:r>
              <a:rPr lang="en-US" dirty="0" smtClean="0"/>
              <a:t>JAR files are ZIP archives with files + manifest (metadata XML)</a:t>
            </a:r>
          </a:p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</a:rPr>
              <a:t>Classpath</a:t>
            </a:r>
          </a:p>
          <a:p>
            <a:pPr lvl="1"/>
            <a:r>
              <a:rPr lang="en-US" dirty="0" smtClean="0"/>
              <a:t>A set of directories and JAR archives holding your application's classes and resources (e.g. images, icons, sounds, etc.)</a:t>
            </a:r>
          </a:p>
          <a:p>
            <a:pPr lvl="1"/>
            <a:r>
              <a:rPr lang="en-US" dirty="0" smtClean="0"/>
              <a:t>When loading a class or resource, the JVM traverses the </a:t>
            </a:r>
            <a:r>
              <a:rPr lang="en-US" dirty="0" err="1" smtClean="0"/>
              <a:t>classpath</a:t>
            </a:r>
            <a:r>
              <a:rPr lang="en-US" dirty="0" smtClean="0"/>
              <a:t> to find the requested classes or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Platform: Terminology (2)</a:t>
            </a:r>
          </a:p>
        </p:txBody>
      </p:sp>
    </p:spTree>
    <p:extLst>
      <p:ext uri="{BB962C8B-B14F-4D97-AF65-F5344CB8AC3E}">
        <p14:creationId xmlns:p14="http://schemas.microsoft.com/office/powerpoint/2010/main" val="33371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Java Compilation and Execution</a:t>
            </a:r>
            <a:endParaRPr lang="bg-BG" altLang="en-US" dirty="0"/>
          </a:p>
        </p:txBody>
      </p:sp>
      <p:sp>
        <p:nvSpPr>
          <p:cNvPr id="540676" name="AutoShape 4"/>
          <p:cNvSpPr>
            <a:spLocks noChangeArrowheads="1"/>
          </p:cNvSpPr>
          <p:nvPr/>
        </p:nvSpPr>
        <p:spPr bwMode="auto">
          <a:xfrm>
            <a:off x="799148" y="1835150"/>
            <a:ext cx="3404778" cy="2305052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  <a:endParaRPr lang="en-US" alt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77" name="Text Box 5"/>
          <p:cNvSpPr txBox="1">
            <a:spLocks noChangeArrowheads="1"/>
          </p:cNvSpPr>
          <p:nvPr/>
        </p:nvSpPr>
        <p:spPr bwMode="auto">
          <a:xfrm>
            <a:off x="1370012" y="4262735"/>
            <a:ext cx="1900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(source </a:t>
            </a:r>
            <a:r>
              <a:rPr lang="en-US" altLang="en-US" b="1" dirty="0">
                <a:cs typeface="Consolas" panose="020B0609020204030204" pitchFamily="49" charset="0"/>
              </a:rPr>
              <a:t>code)</a:t>
            </a:r>
            <a:endParaRPr lang="en-US" altLang="en-US" b="1" noProof="1">
              <a:cs typeface="Consolas" panose="020B0609020204030204" pitchFamily="49" charset="0"/>
            </a:endParaRPr>
          </a:p>
        </p:txBody>
      </p:sp>
      <p:pic>
        <p:nvPicPr>
          <p:cNvPr id="540679" name="Picture 7" descr="cogwheel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2620963"/>
            <a:ext cx="1270000" cy="101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81" name="Text Box 9"/>
          <p:cNvSpPr txBox="1">
            <a:spLocks noChangeArrowheads="1"/>
          </p:cNvSpPr>
          <p:nvPr/>
        </p:nvSpPr>
        <p:spPr bwMode="auto">
          <a:xfrm>
            <a:off x="4616091" y="1947707"/>
            <a:ext cx="29261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Compilation (</a:t>
            </a:r>
            <a:r>
              <a:rPr lang="en-US" alt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altLang="en-US" b="1" dirty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82" name="Line 10"/>
          <p:cNvSpPr>
            <a:spLocks noChangeShapeType="1"/>
          </p:cNvSpPr>
          <p:nvPr/>
        </p:nvSpPr>
        <p:spPr bwMode="auto">
          <a:xfrm>
            <a:off x="4418012" y="3048000"/>
            <a:ext cx="914400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83" name="AutoShape 11"/>
          <p:cNvSpPr>
            <a:spLocks noChangeArrowheads="1"/>
          </p:cNvSpPr>
          <p:nvPr/>
        </p:nvSpPr>
        <p:spPr bwMode="auto">
          <a:xfrm>
            <a:off x="7886934" y="1835148"/>
            <a:ext cx="3666437" cy="2305053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CAFE BABE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6D61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1628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5B4C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6E67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3B29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5609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0700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6F75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7401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4C6A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6176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2F50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3B08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0C48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6C6F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2C20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4A61</a:t>
            </a:r>
            <a:endParaRPr lang="en-US" altLang="en-US" sz="1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85" name="Text Box 13"/>
          <p:cNvSpPr txBox="1">
            <a:spLocks noChangeArrowheads="1"/>
          </p:cNvSpPr>
          <p:nvPr/>
        </p:nvSpPr>
        <p:spPr bwMode="auto">
          <a:xfrm>
            <a:off x="8940097" y="4267200"/>
            <a:ext cx="15594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en-US" dirty="0" smtClean="0">
                <a:latin typeface="+mn-lt"/>
              </a:rPr>
              <a:t>(</a:t>
            </a:r>
            <a:r>
              <a:rPr lang="en-US" altLang="en-US" noProof="1" smtClean="0">
                <a:latin typeface="+mn-lt"/>
              </a:rPr>
              <a:t>bytecode</a:t>
            </a:r>
            <a:r>
              <a:rPr lang="en-US" altLang="en-US" dirty="0" smtClean="0">
                <a:latin typeface="+mn-lt"/>
              </a:rPr>
              <a:t>)</a:t>
            </a:r>
            <a:endParaRPr lang="en-US" altLang="en-US" noProof="1">
              <a:latin typeface="+mn-lt"/>
            </a:endParaRPr>
          </a:p>
        </p:txBody>
      </p:sp>
      <p:sp>
        <p:nvSpPr>
          <p:cNvPr id="540688" name="Line 16"/>
          <p:cNvSpPr>
            <a:spLocks noChangeShapeType="1"/>
          </p:cNvSpPr>
          <p:nvPr/>
        </p:nvSpPr>
        <p:spPr bwMode="auto">
          <a:xfrm>
            <a:off x="6932612" y="3048000"/>
            <a:ext cx="809625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91" name="Text Box 19"/>
          <p:cNvSpPr txBox="1">
            <a:spLocks noChangeArrowheads="1"/>
          </p:cNvSpPr>
          <p:nvPr/>
        </p:nvSpPr>
        <p:spPr bwMode="auto">
          <a:xfrm>
            <a:off x="4791871" y="4415135"/>
            <a:ext cx="24455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 smtClean="0">
                <a:cs typeface="Consolas" panose="020B0609020204030204" pitchFamily="49" charset="0"/>
              </a:rPr>
              <a:t>Execution (</a:t>
            </a: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en-US" altLang="en-US" b="1" dirty="0" smtClean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93" name="Freeform 21"/>
          <p:cNvSpPr>
            <a:spLocks/>
          </p:cNvSpPr>
          <p:nvPr/>
        </p:nvSpPr>
        <p:spPr bwMode="auto">
          <a:xfrm>
            <a:off x="4202112" y="4140201"/>
            <a:ext cx="4635500" cy="1650999"/>
          </a:xfrm>
          <a:custGeom>
            <a:avLst/>
            <a:gdLst>
              <a:gd name="T0" fmla="*/ 2868 w 2954"/>
              <a:gd name="T1" fmla="*/ 0 h 1071"/>
              <a:gd name="T2" fmla="*/ 2616 w 2954"/>
              <a:gd name="T3" fmla="*/ 135 h 1071"/>
              <a:gd name="T4" fmla="*/ 843 w 2954"/>
              <a:gd name="T5" fmla="*/ 114 h 1071"/>
              <a:gd name="T6" fmla="*/ 174 w 2954"/>
              <a:gd name="T7" fmla="*/ 261 h 1071"/>
              <a:gd name="T8" fmla="*/ 6 w 2954"/>
              <a:gd name="T9" fmla="*/ 643 h 1071"/>
              <a:gd name="T10" fmla="*/ 135 w 2954"/>
              <a:gd name="T11" fmla="*/ 1004 h 1071"/>
              <a:gd name="T12" fmla="*/ 521 w 2954"/>
              <a:gd name="T13" fmla="*/ 1047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4" h="1071">
                <a:moveTo>
                  <a:pt x="2868" y="0"/>
                </a:moveTo>
                <a:cubicBezTo>
                  <a:pt x="2827" y="22"/>
                  <a:pt x="2954" y="115"/>
                  <a:pt x="2616" y="135"/>
                </a:cubicBezTo>
                <a:cubicBezTo>
                  <a:pt x="2278" y="154"/>
                  <a:pt x="1250" y="93"/>
                  <a:pt x="843" y="114"/>
                </a:cubicBezTo>
                <a:cubicBezTo>
                  <a:pt x="435" y="135"/>
                  <a:pt x="313" y="173"/>
                  <a:pt x="174" y="261"/>
                </a:cubicBezTo>
                <a:cubicBezTo>
                  <a:pt x="35" y="349"/>
                  <a:pt x="12" y="519"/>
                  <a:pt x="6" y="643"/>
                </a:cubicBezTo>
                <a:cubicBezTo>
                  <a:pt x="0" y="767"/>
                  <a:pt x="49" y="937"/>
                  <a:pt x="135" y="1004"/>
                </a:cubicBezTo>
                <a:cubicBezTo>
                  <a:pt x="221" y="1071"/>
                  <a:pt x="441" y="1038"/>
                  <a:pt x="521" y="1047"/>
                </a:cubicBezTo>
              </a:path>
            </a:pathLst>
          </a:cu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lg" len="med"/>
          </a:ln>
          <a:effectLst/>
        </p:spPr>
        <p:txBody>
          <a:bodyPr anchor="ctr"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06" y="4953000"/>
            <a:ext cx="900700" cy="1608388"/>
          </a:xfrm>
          <a:prstGeom prst="rect">
            <a:avLst/>
          </a:prstGeom>
        </p:spPr>
      </p:pic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21906" y="5529942"/>
            <a:ext cx="7393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JVM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799148" y="1295400"/>
            <a:ext cx="3402964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885119" y="1295399"/>
            <a:ext cx="3668251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HelloJava.class</a:t>
            </a:r>
            <a:endParaRPr lang="en-US" alt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Java</a:t>
            </a:r>
            <a:endParaRPr lang="en-US" dirty="0"/>
          </a:p>
        </p:txBody>
      </p:sp>
      <p:pic>
        <p:nvPicPr>
          <p:cNvPr id="10244" name="Picture 4" descr="http://upload.wikimedia.org/wikipedia/commons/thumb/3/3a/Java_virtual_machine_architecture.svg/400px-Java_virtual_machine_archite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88" y="422465"/>
            <a:ext cx="3673324" cy="5978335"/>
          </a:xfrm>
          <a:prstGeom prst="roundRect">
            <a:avLst>
              <a:gd name="adj" fmla="val 1143"/>
            </a:avLst>
          </a:prstGeom>
          <a:solidFill>
            <a:schemeClr val="tx1"/>
          </a:solidFill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218199" cy="5570355"/>
          </a:xfrm>
        </p:spPr>
        <p:txBody>
          <a:bodyPr/>
          <a:lstStyle/>
          <a:p>
            <a:r>
              <a:rPr lang="en-US" dirty="0" smtClean="0"/>
              <a:t>Cross-platform compilation</a:t>
            </a:r>
            <a:r>
              <a:rPr lang="en-US" dirty="0"/>
              <a:t> </a:t>
            </a:r>
            <a:r>
              <a:rPr lang="en-US" dirty="0" smtClean="0"/>
              <a:t>and execution</a:t>
            </a:r>
          </a:p>
          <a:p>
            <a:r>
              <a:rPr lang="en-US" dirty="0" smtClean="0"/>
              <a:t>Java / Python code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.class</a:t>
            </a:r>
            <a:r>
              <a:rPr lang="en-US" dirty="0" smtClean="0">
                <a:sym typeface="Wingdings" panose="05000000000000000000" pitchFamily="2" charset="2"/>
              </a:rPr>
              <a:t> /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.jar</a:t>
            </a:r>
            <a:r>
              <a:rPr lang="en-US" dirty="0" smtClean="0">
                <a:sym typeface="Wingdings" panose="05000000000000000000" pitchFamily="2" charset="2"/>
              </a:rPr>
              <a:t> files  execution in the JVM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JVM runs on many devices</a:t>
            </a:r>
          </a:p>
          <a:p>
            <a:pPr lvl="1"/>
            <a:r>
              <a:rPr lang="en-US" noProof="1" smtClean="0">
                <a:sym typeface="Wingdings" panose="05000000000000000000" pitchFamily="2" charset="2"/>
              </a:rPr>
              <a:t>Bytecode</a:t>
            </a:r>
            <a:r>
              <a:rPr lang="en-US" dirty="0" smtClean="0">
                <a:sym typeface="Wingdings" panose="05000000000000000000" pitchFamily="2" charset="2"/>
              </a:rPr>
              <a:t> is portable by nature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833" y="2031922"/>
            <a:ext cx="1374591" cy="27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7675" indent="-447675">
              <a:buFont typeface="+mj-lt"/>
              <a:buAutoNum type="arabicPeriod"/>
            </a:pPr>
            <a:r>
              <a:rPr lang="en-US" dirty="0" smtClean="0"/>
              <a:t>Your </a:t>
            </a:r>
            <a:r>
              <a:rPr lang="en-US" dirty="0"/>
              <a:t>First Java 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Language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Platform and JVM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JDK </a:t>
            </a:r>
            <a:r>
              <a:rPr lang="en-US" dirty="0" smtClean="0"/>
              <a:t>– Java SE Development Kit</a:t>
            </a:r>
          </a:p>
          <a:p>
            <a:pPr marL="761946" lvl="1" indent="-457200"/>
            <a:r>
              <a:rPr lang="en-US" dirty="0" smtClean="0"/>
              <a:t>Using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from the command line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IDEs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Documentation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0174" y="4063416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7098004" y="1155993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7212" y="4419600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205103"/>
            <a:ext cx="8938472" cy="1568497"/>
          </a:xfrm>
        </p:spPr>
        <p:txBody>
          <a:bodyPr/>
          <a:lstStyle/>
          <a:p>
            <a:r>
              <a:rPr lang="en-US" dirty="0" smtClean="0"/>
              <a:t>Console-Based Compilation </a:t>
            </a:r>
            <a:r>
              <a:rPr lang="en-US" smtClean="0"/>
              <a:t>and Execution </a:t>
            </a:r>
            <a:r>
              <a:rPr lang="en-US" dirty="0" smtClean="0"/>
              <a:t>of Java Code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(in Linux and Windows)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98" y="757808"/>
            <a:ext cx="6853700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SE </a:t>
            </a:r>
            <a:r>
              <a:rPr lang="en-US" altLang="en-US" sz="3200" dirty="0"/>
              <a:t>(Java Standard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For standalone </a:t>
            </a:r>
            <a:r>
              <a:rPr lang="en-US" altLang="en-US" dirty="0"/>
              <a:t>Java </a:t>
            </a:r>
            <a:r>
              <a:rPr lang="en-US" altLang="en-US" dirty="0" smtClean="0"/>
              <a:t>applications </a:t>
            </a:r>
            <a:r>
              <a:rPr lang="en-US" altLang="en-US" dirty="0"/>
              <a:t>and </a:t>
            </a:r>
            <a:r>
              <a:rPr lang="en-US" altLang="en-US" dirty="0" smtClean="0"/>
              <a:t>Java applets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EE </a:t>
            </a:r>
            <a:r>
              <a:rPr lang="en-US" altLang="en-US" sz="3200" dirty="0"/>
              <a:t>(Java Enterprise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</a:t>
            </a:r>
            <a:r>
              <a:rPr lang="en-US" altLang="en-US" dirty="0" smtClean="0"/>
              <a:t>server-side, enterprise</a:t>
            </a:r>
            <a:r>
              <a:rPr lang="en-US" altLang="en-US" dirty="0"/>
              <a:t>, Web applications and Web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 </a:t>
            </a:r>
            <a:r>
              <a:rPr lang="en-US" altLang="en-US" dirty="0"/>
              <a:t>set of </a:t>
            </a:r>
            <a:r>
              <a:rPr lang="en-US" altLang="en-US" dirty="0" smtClean="0"/>
              <a:t>APIs </a:t>
            </a:r>
            <a:r>
              <a:rPr lang="en-US" altLang="en-US" dirty="0"/>
              <a:t>and server specifications built on top of Java SE</a:t>
            </a:r>
          </a:p>
          <a:p>
            <a:pPr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tx2">
                    <a:lumMod val="90000"/>
                  </a:schemeClr>
                </a:solidFill>
              </a:rPr>
              <a:t>Java </a:t>
            </a: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ME</a:t>
            </a:r>
            <a:r>
              <a:rPr lang="en-US" altLang="en-US" sz="3200" b="1" dirty="0"/>
              <a:t> </a:t>
            </a:r>
            <a:r>
              <a:rPr lang="en-US" altLang="en-US" sz="3200" dirty="0"/>
              <a:t>(Java Micro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pared down version of Java SE and API’s for </a:t>
            </a:r>
            <a:r>
              <a:rPr lang="en-US" altLang="en-US" dirty="0" smtClean="0"/>
              <a:t>embedded devices</a:t>
            </a:r>
          </a:p>
          <a:p>
            <a:pPr>
              <a:lnSpc>
                <a:spcPct val="90000"/>
              </a:lnSpc>
            </a:pP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</a:rPr>
              <a:t>Android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Android is Java-like platform for Android tablets and smartphones</a:t>
            </a:r>
            <a:endParaRPr lang="en-US" altLang="en-US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 Editions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SE 8 Platform</a:t>
            </a: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113972"/>
            <a:ext cx="7346510" cy="5146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012" y="6354412"/>
            <a:ext cx="631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* Learn </a:t>
            </a:r>
            <a:r>
              <a:rPr lang="en-US" sz="1800" dirty="0"/>
              <a:t>more at </a:t>
            </a: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docs.oracle.com/javase/8/docs/index.html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510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Java the classes usually stay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r>
              <a:rPr lang="en-US" dirty="0" smtClean="0"/>
              <a:t> (like namespaces </a:t>
            </a:r>
            <a:r>
              <a:rPr lang="en-US" dirty="0"/>
              <a:t>in C</a:t>
            </a:r>
            <a:r>
              <a:rPr lang="en-US" dirty="0" smtClean="0"/>
              <a:t>#)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package</a:t>
            </a:r>
            <a:r>
              <a:rPr lang="en-US" dirty="0" smtClean="0"/>
              <a:t> holds a set of classes and other (inner) packages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Packages are included by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package.subpackage.*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Project directory structure always follows the package structure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in Java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84214" y="3933372"/>
            <a:ext cx="50291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src/org/softuni/main/Main.java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84214" y="4556723"/>
            <a:ext cx="50291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org.softuni.main;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094412" y="3933372"/>
            <a:ext cx="53957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src/org/softuni/data/Student.java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094412" y="4556723"/>
            <a:ext cx="53957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80199" cy="5570355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JAR file </a:t>
            </a:r>
            <a:r>
              <a:rPr lang="en-US" dirty="0" smtClean="0"/>
              <a:t>holds a set of classes and resources</a:t>
            </a:r>
          </a:p>
          <a:p>
            <a:pPr lvl="1"/>
            <a:r>
              <a:rPr lang="en-US" dirty="0" smtClean="0"/>
              <a:t>Folders follow the package structure of the classes</a:t>
            </a:r>
          </a:p>
          <a:p>
            <a:r>
              <a:rPr lang="en-US" dirty="0" smtClean="0"/>
              <a:t>JAR files are ZIP archives</a:t>
            </a:r>
          </a:p>
          <a:p>
            <a:r>
              <a:rPr lang="en-US" dirty="0" smtClean="0"/>
              <a:t>Created by </a:t>
            </a:r>
            <a:r>
              <a:rPr lang="en-US" dirty="0" smtClean="0"/>
              <a:t>IDE or </a:t>
            </a:r>
            <a:r>
              <a:rPr lang="en-US" dirty="0" smtClean="0"/>
              <a:t>by a console tool called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jar</a:t>
            </a:r>
            <a:r>
              <a:rPr lang="en-US" dirty="0" smtClean="0"/>
              <a:t>"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JAR File</a:t>
            </a:r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08012" y="5638800"/>
            <a:ext cx="5334000" cy="5805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jar -cf archive.jar &lt;files&gt;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99" y="1476375"/>
            <a:ext cx="5000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9412" y="4085772"/>
            <a:ext cx="8938472" cy="1568497"/>
          </a:xfrm>
        </p:spPr>
        <p:txBody>
          <a:bodyPr/>
          <a:lstStyle/>
          <a:p>
            <a:r>
              <a:rPr lang="en-US" dirty="0" smtClean="0"/>
              <a:t>Creating a JAR File and Configuring the </a:t>
            </a:r>
            <a:r>
              <a:rPr lang="en-US" noProof="1" smtClean="0"/>
              <a:t>Classpath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79412" y="5664665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266" name="Picture 2" descr="https://cdn1.iconfinder.com/data/icons/ampola-final-by-ampeross/256/j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yesdownloads.com/wp-content/uploads/2013/02/java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341812" y="2209800"/>
            <a:ext cx="1066800" cy="4572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000" b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487" y="2732314"/>
            <a:ext cx="2080795" cy="34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Java, C#, PHP, Python, 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/>
              <a:t>Task to </a:t>
            </a:r>
            <a:r>
              <a:rPr lang="en-US" dirty="0" smtClean="0"/>
              <a:t>solve: project description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Development </a:t>
            </a:r>
            <a:r>
              <a:rPr lang="en-US" dirty="0" smtClean="0"/>
              <a:t>platform: 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 (Eclipse,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NetBeans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Visual Studio),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SDK, Android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</a:t>
            </a:r>
            <a:r>
              <a:rPr lang="en-US" dirty="0" smtClean="0"/>
              <a:t>standard classes (class library)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classes / .NET API classes / PHP standard functions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documentation / .NET API 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You Need to Program?</a:t>
            </a:r>
            <a:endParaRPr lang="bg-BG" dirty="0"/>
          </a:p>
        </p:txBody>
      </p:sp>
      <p:pic>
        <p:nvPicPr>
          <p:cNvPr id="4098" name="Picture 2" descr="http://devsniper.com/wp-content/uploads/java_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1" r="-8721"/>
          <a:stretch/>
        </p:blipFill>
        <p:spPr bwMode="auto">
          <a:xfrm>
            <a:off x="6952104" y="1377695"/>
            <a:ext cx="894908" cy="1213105"/>
          </a:xfrm>
          <a:prstGeom prst="roundRect">
            <a:avLst>
              <a:gd name="adj" fmla="val 6508"/>
            </a:avLst>
          </a:prstGeom>
          <a:solidFill>
            <a:schemeClr val="tx1"/>
          </a:solidFill>
        </p:spPr>
      </p:pic>
      <p:pic>
        <p:nvPicPr>
          <p:cNvPr id="4100" name="Picture 4" descr="http://www.prolificnotion.co.uk/wp-content/uploads/2009/11/dotne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2" y="1946724"/>
            <a:ext cx="1157400" cy="115740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12" y="736518"/>
            <a:ext cx="1502187" cy="795603"/>
          </a:xfrm>
          <a:prstGeom prst="rect">
            <a:avLst/>
          </a:prstGeom>
        </p:spPr>
      </p:pic>
      <p:pic>
        <p:nvPicPr>
          <p:cNvPr id="4106" name="Picture 10" descr="https://encrypted-tbn1.gstatic.com/images?q=tbn:ANd9GcQvY_YkjNGkjhcq-75UBZlPoY3lFMlsuc5TCmbb55Yhg4Gc73fY_1zYb8h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9516" y="1600200"/>
            <a:ext cx="1296896" cy="120579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4956293"/>
            <a:ext cx="10210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1" y="5712544"/>
            <a:ext cx="10210802" cy="688256"/>
          </a:xfrm>
        </p:spPr>
        <p:txBody>
          <a:bodyPr/>
          <a:lstStyle/>
          <a:p>
            <a:r>
              <a:rPr lang="en-US" noProof="1" smtClean="0"/>
              <a:t>Eclipse, NetBeans, IntelliJ IDEA</a:t>
            </a:r>
            <a:endParaRPr lang="en-US" noProof="1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12" y="2017568"/>
            <a:ext cx="4495800" cy="2554432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874568"/>
            <a:ext cx="3733800" cy="236816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2" y="144606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Eclipse </a:t>
            </a:r>
            <a:r>
              <a:rPr lang="en-US" dirty="0" smtClean="0"/>
              <a:t>is </a:t>
            </a:r>
            <a:r>
              <a:rPr lang="en-US" dirty="0"/>
              <a:t>popular IDE </a:t>
            </a:r>
            <a:r>
              <a:rPr lang="en-US" dirty="0" smtClean="0"/>
              <a:t>(Integrated </a:t>
            </a:r>
            <a:r>
              <a:rPr lang="en-US"/>
              <a:t>Development </a:t>
            </a:r>
            <a:r>
              <a:rPr lang="en-US" smtClean="0"/>
              <a:t>Environment)</a:t>
            </a:r>
            <a:endParaRPr lang="en-US" dirty="0"/>
          </a:p>
          <a:p>
            <a:pPr lvl="1"/>
            <a:r>
              <a:rPr lang="en-US" dirty="0" smtClean="0"/>
              <a:t>For many languages: Java, PHP, Python, JavaScript, HTML, CSS, …</a:t>
            </a:r>
          </a:p>
          <a:p>
            <a:r>
              <a:rPr lang="en-US" dirty="0" smtClean="0"/>
              <a:t>Eclipse is IDE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– IDE for Java Developers</a:t>
            </a:r>
            <a:endParaRPr lang="bg-BG" dirty="0"/>
          </a:p>
        </p:txBody>
      </p:sp>
      <p:pic>
        <p:nvPicPr>
          <p:cNvPr id="13314" name="Picture 2" descr="http://ultradownloads.com.br/conteudo/Luciana/Screenshots_Softs/Eclipse_IDE_for_Java_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743200"/>
            <a:ext cx="5167200" cy="35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Eclipse is a single </a:t>
            </a:r>
            <a:r>
              <a:rPr lang="en-US" dirty="0"/>
              <a:t>tool for: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Writing code in </a:t>
            </a:r>
            <a:r>
              <a:rPr lang="en-US" dirty="0" smtClean="0"/>
              <a:t>many languages (Java, PHP, C++, JavaScript…)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Using different </a:t>
            </a:r>
            <a:r>
              <a:rPr lang="en-US" dirty="0" smtClean="0"/>
              <a:t>technologies (Web, mobile, embedded, …)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Complete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</a:t>
            </a:r>
            <a:r>
              <a:rPr lang="en-US" dirty="0" smtClean="0"/>
              <a:t>activities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Coding</a:t>
            </a:r>
            <a:r>
              <a:rPr lang="en-US" dirty="0"/>
              <a:t>, compiling, </a:t>
            </a:r>
            <a:r>
              <a:rPr lang="en-US" dirty="0" smtClean="0"/>
              <a:t>running, testing</a:t>
            </a:r>
            <a:r>
              <a:rPr lang="en-US" dirty="0"/>
              <a:t>, </a:t>
            </a:r>
            <a:r>
              <a:rPr lang="en-US" dirty="0" smtClean="0"/>
              <a:t>debugging, UI design, deployment, version control, ...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Free and open-source – </a:t>
            </a:r>
            <a:r>
              <a:rPr lang="en-US" dirty="0" smtClean="0">
                <a:hlinkClick r:id="rId3"/>
              </a:rPr>
              <a:t>www.eclipse.org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Easy </a:t>
            </a:r>
            <a:r>
              <a:rPr lang="en-US" dirty="0"/>
              <a:t>to </a:t>
            </a:r>
            <a:r>
              <a:rPr lang="en-US" dirty="0" smtClean="0"/>
              <a:t>use and intuitive</a:t>
            </a:r>
            <a:endParaRPr lang="en-US" dirty="0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smtClean="0"/>
              <a:t>Eclipse</a:t>
            </a:r>
            <a:endParaRPr lang="bg-BG" dirty="0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0012" y="4895850"/>
            <a:ext cx="2514600" cy="142875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9079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910104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665372"/>
            <a:ext cx="10363200" cy="719034"/>
          </a:xfrm>
        </p:spPr>
        <p:txBody>
          <a:bodyPr/>
          <a:lstStyle/>
          <a:p>
            <a:r>
              <a:rPr lang="en-US" dirty="0" smtClean="0"/>
              <a:t>Writing and Running Java Code in </a:t>
            </a:r>
            <a:r>
              <a:rPr lang="en-US" dirty="0" err="1" smtClean="0"/>
              <a:t>IntelliJ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33228" y="1400628"/>
            <a:ext cx="8275984" cy="32004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67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r>
              <a:rPr lang="en-US" dirty="0" smtClean="0"/>
              <a:t> is an open-source IDE for Java developers</a:t>
            </a:r>
          </a:p>
          <a:p>
            <a:pPr lvl="1"/>
            <a:r>
              <a:rPr lang="en-US" dirty="0" smtClean="0"/>
              <a:t>Supports Java, C++, PHP, HTML5</a:t>
            </a:r>
          </a:p>
          <a:p>
            <a:pPr lvl="1"/>
            <a:r>
              <a:rPr lang="en-US" dirty="0" smtClean="0"/>
              <a:t>Developed by Oracle (formerly by Sun Microsystems)</a:t>
            </a:r>
          </a:p>
          <a:p>
            <a:pPr lvl="1"/>
            <a:r>
              <a:rPr lang="en-US" dirty="0" smtClean="0"/>
              <a:t>Written in Java, runs on Windows, Linux, Mac OS X</a:t>
            </a:r>
          </a:p>
          <a:p>
            <a:pPr lvl="1"/>
            <a:r>
              <a:rPr lang="en-US" dirty="0" smtClean="0"/>
              <a:t>Supports the latest Java SE and Java EE technologies</a:t>
            </a:r>
          </a:p>
          <a:p>
            <a:pPr lvl="1"/>
            <a:r>
              <a:rPr lang="en-US" dirty="0" smtClean="0"/>
              <a:t>Integrated features: code editor, debugger,</a:t>
            </a:r>
            <a:br>
              <a:rPr lang="en-US" dirty="0" smtClean="0"/>
            </a:br>
            <a:r>
              <a:rPr lang="en-US" dirty="0" smtClean="0"/>
              <a:t>profiler, GUI editor, source control tools, etc.</a:t>
            </a:r>
          </a:p>
          <a:p>
            <a:pPr lvl="1"/>
            <a:r>
              <a:rPr lang="en-US" dirty="0" smtClean="0">
                <a:hlinkClick r:id="rId2"/>
              </a:rPr>
              <a:t>www.netbeans.org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pic>
        <p:nvPicPr>
          <p:cNvPr id="14338" name="Picture 2" descr="http://www.jugbit.com/wp-content/uploads/2010/08/netbeans0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572000"/>
            <a:ext cx="1933575" cy="1734647"/>
          </a:xfrm>
          <a:prstGeom prst="roundRect">
            <a:avLst>
              <a:gd name="adj" fmla="val 1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575999" cy="5570355"/>
          </a:xfrm>
        </p:spPr>
        <p:txBody>
          <a:bodyPr>
            <a:normAutofit/>
          </a:bodyPr>
          <a:lstStyle/>
          <a:p>
            <a:r>
              <a:rPr lang="en-US" noProof="1"/>
              <a:t>IntelliJ </a:t>
            </a:r>
            <a:r>
              <a:rPr lang="en-US" noProof="1" smtClean="0"/>
              <a:t>IDEA </a:t>
            </a:r>
            <a:r>
              <a:rPr lang="en-US" dirty="0" smtClean="0"/>
              <a:t>is </a:t>
            </a:r>
            <a:r>
              <a:rPr lang="bg-BG" dirty="0" smtClean="0"/>
              <a:t>а </a:t>
            </a:r>
            <a:r>
              <a:rPr lang="en-US" dirty="0" smtClean="0"/>
              <a:t>powerful IDE for Java developers</a:t>
            </a:r>
          </a:p>
          <a:p>
            <a:pPr lvl="1"/>
            <a:r>
              <a:rPr lang="en-US" dirty="0" smtClean="0"/>
              <a:t>Very good usability, helps you a lot with writing code</a:t>
            </a:r>
          </a:p>
          <a:p>
            <a:pPr lvl="1"/>
            <a:r>
              <a:rPr lang="en-US" dirty="0"/>
              <a:t>Supports Java, PHP, Python, Ruby, HTML5, SQL</a:t>
            </a:r>
          </a:p>
          <a:p>
            <a:pPr lvl="2"/>
            <a:r>
              <a:rPr lang="en-US" dirty="0" smtClean="0"/>
              <a:t>The free edition support only Java and basic features</a:t>
            </a:r>
          </a:p>
          <a:p>
            <a:pPr lvl="2"/>
            <a:r>
              <a:rPr lang="en-US" dirty="0" smtClean="0"/>
              <a:t>Advanced features, PHP, Python, Ruby, SQL, Java EE, Android, etc. are commercial</a:t>
            </a:r>
          </a:p>
          <a:p>
            <a:pPr lvl="1"/>
            <a:r>
              <a:rPr lang="en-US" dirty="0" smtClean="0"/>
              <a:t>Written in Java, runs on Windows, Linux, Mac OS X</a:t>
            </a:r>
            <a:endParaRPr lang="bg-BG" dirty="0" smtClean="0"/>
          </a:p>
          <a:p>
            <a:pPr lvl="1"/>
            <a:r>
              <a:rPr lang="en-US" dirty="0" smtClean="0">
                <a:hlinkClick r:id="rId2"/>
              </a:rPr>
              <a:t>http://www.jetbrains.com/idea/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881" y="4572000"/>
            <a:ext cx="1700931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4348453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123337"/>
            <a:ext cx="8938472" cy="1339204"/>
          </a:xfrm>
        </p:spPr>
        <p:txBody>
          <a:bodyPr/>
          <a:lstStyle/>
          <a:p>
            <a:r>
              <a:rPr lang="en-US" dirty="0" smtClean="0"/>
              <a:t>Creating, Compiling</a:t>
            </a:r>
            <a:r>
              <a:rPr lang="en-US" dirty="0"/>
              <a:t>, Running and Debugging Java Programs – 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1442830"/>
            <a:ext cx="4419600" cy="27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3973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Documentation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7" y="1511117"/>
            <a:ext cx="10766469" cy="3426249"/>
          </a:xfrm>
          <a:prstGeom prst="roundRect">
            <a:avLst>
              <a:gd name="adj" fmla="val 993"/>
            </a:avLst>
          </a:prstGeom>
        </p:spPr>
      </p:pic>
    </p:spTree>
    <p:extLst>
      <p:ext uri="{BB962C8B-B14F-4D97-AF65-F5344CB8AC3E}">
        <p14:creationId xmlns:p14="http://schemas.microsoft.com/office/powerpoint/2010/main" val="31383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8 API Documentation</a:t>
            </a:r>
          </a:p>
          <a:p>
            <a:pPr lvl="1"/>
            <a:r>
              <a:rPr lang="en-US" dirty="0">
                <a:hlinkClick r:id="rId3"/>
              </a:rPr>
              <a:t>http://docs.oracle.com/javase/8/docs/api/</a:t>
            </a:r>
            <a:endParaRPr lang="en-US" dirty="0"/>
          </a:p>
          <a:p>
            <a:pPr lvl="1"/>
            <a:r>
              <a:rPr lang="en-US" dirty="0" smtClean="0"/>
              <a:t>Complete </a:t>
            </a:r>
            <a:r>
              <a:rPr lang="en-US" dirty="0"/>
              <a:t>documentation of </a:t>
            </a:r>
            <a:r>
              <a:rPr lang="en-US" dirty="0" smtClean="0"/>
              <a:t>all classes </a:t>
            </a:r>
            <a:r>
              <a:rPr lang="en-US" dirty="0"/>
              <a:t>and </a:t>
            </a:r>
            <a:r>
              <a:rPr lang="en-US" dirty="0" smtClean="0"/>
              <a:t>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r>
              <a:rPr lang="en-US" dirty="0" smtClean="0"/>
              <a:t>Java 8 official documentation:</a:t>
            </a:r>
          </a:p>
          <a:p>
            <a:pPr lvl="1"/>
            <a:r>
              <a:rPr lang="en-US" dirty="0">
                <a:hlinkClick r:id="rId4"/>
              </a:rPr>
              <a:t>http://docs.oracle.com/javase/8/docs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The Java Tutorial</a:t>
            </a:r>
          </a:p>
          <a:p>
            <a:pPr lvl="1"/>
            <a:r>
              <a:rPr lang="en-US" dirty="0">
                <a:hlinkClick r:id="rId5"/>
              </a:rPr>
              <a:t>http://docs.oracle.com/javase/tutorial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endParaRPr lang="en-US" dirty="0" smtClean="0"/>
          </a:p>
          <a:p>
            <a:pPr lvl="1"/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Documentation</a:t>
            </a:r>
            <a:endParaRPr lang="bg-BG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012" y="4114800"/>
            <a:ext cx="3695647" cy="2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5105400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</a:t>
            </a:r>
            <a:r>
              <a:rPr lang="en-US" dirty="0" smtClean="0"/>
              <a:t>API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822020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843181"/>
            <a:ext cx="6781800" cy="39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The Java platform consists of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The Java language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Virtual Machine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API classes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One Java platform, several editions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Java SE, Java EE, Java ME, Android</a:t>
            </a:r>
          </a:p>
          <a:p>
            <a:pPr>
              <a:lnSpc>
                <a:spcPct val="110000"/>
              </a:lnSpc>
            </a:pPr>
            <a:r>
              <a:rPr lang="en-US" dirty="0"/>
              <a:t>JDK = JRE + compilers and </a:t>
            </a:r>
            <a:r>
              <a:rPr lang="en-US" dirty="0" smtClean="0"/>
              <a:t>tools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5468" y="1598614"/>
            <a:ext cx="4192588" cy="41925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234">
            <a:off x="5645466" y="891475"/>
            <a:ext cx="2252602" cy="21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https://softuni.bg/courses/java-basics/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2552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Java program: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362200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Java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4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738394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	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/>
              <a:t>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1466092" y="1447800"/>
            <a:ext cx="2715543" cy="1055608"/>
          </a:xfrm>
          <a:prstGeom prst="wedgeRoundRectCallout">
            <a:avLst>
              <a:gd name="adj1" fmla="val 42507"/>
              <a:gd name="adj2" fmla="val 837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5942012" y="2117129"/>
            <a:ext cx="4522308" cy="1159471"/>
          </a:xfrm>
          <a:prstGeom prst="wedgeRoundRectCallout">
            <a:avLst>
              <a:gd name="adj1" fmla="val -60145"/>
              <a:gd name="adj2" fmla="val 5271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main(…)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4181635" y="4949851"/>
            <a:ext cx="6414052" cy="1090130"/>
          </a:xfrm>
          <a:prstGeom prst="wedgeRoundRectCallout">
            <a:avLst>
              <a:gd name="adj1" fmla="val -43413"/>
              <a:gd name="adj2" fmla="val -1040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 smtClean="0">
                <a:solidFill>
                  <a:srgbClr val="FFFFFF"/>
                </a:solidFill>
              </a:rPr>
              <a:t>" </a:t>
            </a:r>
            <a:r>
              <a:rPr lang="en-US" sz="2800" dirty="0">
                <a:solidFill>
                  <a:srgbClr val="FFFFFF"/>
                </a:solidFill>
              </a:rPr>
              <a:t>of the class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6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1" grpId="0" animBg="1"/>
      <p:bldP spid="492552" grpId="0" animBg="1"/>
      <p:bldP spid="4925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611864" y="3174957"/>
            <a:ext cx="8981522" cy="1604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Formatting Java Code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89012" y="2605909"/>
            <a:ext cx="10213974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HelloJava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args)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  System.out.println("Hello Java!");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}	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554786" y="5173264"/>
            <a:ext cx="4416426" cy="1075136"/>
          </a:xfrm>
          <a:prstGeom prst="wedgeRoundRectCallout">
            <a:avLst>
              <a:gd name="adj1" fmla="val -38289"/>
              <a:gd name="adj2" fmla="val -834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is </a:t>
            </a:r>
            <a:r>
              <a:rPr lang="en-US" sz="2800" dirty="0">
                <a:solidFill>
                  <a:srgbClr val="FFFFFF"/>
                </a:solidFill>
              </a:rPr>
              <a:t>indented </a:t>
            </a:r>
            <a:r>
              <a:rPr lang="en-US" sz="2800" dirty="0" smtClean="0">
                <a:solidFill>
                  <a:srgbClr val="FFFFFF"/>
                </a:solidFill>
              </a:rPr>
              <a:t>right by </a:t>
            </a:r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876907" y="5006781"/>
            <a:ext cx="4141305" cy="1089219"/>
          </a:xfrm>
          <a:prstGeom prst="wedgeRoundRectCallout">
            <a:avLst>
              <a:gd name="adj1" fmla="val -60925"/>
              <a:gd name="adj2" fmla="val -494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stays </a:t>
            </a:r>
            <a:r>
              <a:rPr lang="en-US" sz="2800" dirty="0">
                <a:solidFill>
                  <a:srgbClr val="FFFFFF"/>
                </a:solidFill>
              </a:rPr>
              <a:t>under </a:t>
            </a:r>
            <a:r>
              <a:rPr lang="en-US" sz="2800" dirty="0" smtClean="0">
                <a:solidFill>
                  <a:srgbClr val="FFFFFF"/>
                </a:solidFill>
              </a:rPr>
              <a:t>the block holding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531812" y="1318518"/>
            <a:ext cx="3505200" cy="1069653"/>
          </a:xfrm>
          <a:prstGeom prst="wedgeRoundRectCallout">
            <a:avLst>
              <a:gd name="adj1" fmla="val 36823"/>
              <a:gd name="adj2" fmla="val 822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</a:t>
            </a:r>
            <a:r>
              <a:rPr lang="en-US" sz="2800" dirty="0" smtClean="0">
                <a:solidFill>
                  <a:srgbClr val="FFFFFF"/>
                </a:solidFill>
              </a:rPr>
              <a:t>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380412" y="3747052"/>
            <a:ext cx="3166107" cy="1075135"/>
          </a:xfrm>
          <a:prstGeom prst="wedgeRoundRectCallout">
            <a:avLst>
              <a:gd name="adj1" fmla="val -41330"/>
              <a:gd name="adj2" fmla="val -729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symbol </a:t>
            </a:r>
            <a:r>
              <a:rPr lang="en-US" sz="2800" dirty="0" smtClean="0">
                <a:solidFill>
                  <a:srgbClr val="FFFFFF"/>
                </a:solidFill>
              </a:rPr>
              <a:t>stays at the same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5408612" y="1659033"/>
            <a:ext cx="3733800" cy="1069653"/>
          </a:xfrm>
          <a:prstGeom prst="wedgeRoundRectCallout">
            <a:avLst>
              <a:gd name="adj1" fmla="val -46395"/>
              <a:gd name="adj2" fmla="val 1008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Method names 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6" grpId="0" animBg="1"/>
      <p:bldP spid="503818" grpId="0" animBg="1"/>
      <p:bldP spid="50381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File Names </a:t>
            </a:r>
            <a:r>
              <a:rPr lang="en-US" altLang="en-US" dirty="0" smtClean="0"/>
              <a:t>Should Match </a:t>
            </a:r>
            <a:r>
              <a:rPr lang="en-US" altLang="en-US" dirty="0"/>
              <a:t>Class Names!</a:t>
            </a:r>
            <a:endParaRPr lang="bg-BG" alt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Java all public classes should </a:t>
            </a:r>
            <a:r>
              <a:rPr lang="en-US" altLang="en-US" dirty="0" smtClean="0"/>
              <a:t>stay in </a:t>
            </a:r>
            <a:r>
              <a:rPr lang="en-US" altLang="en-US" dirty="0"/>
              <a:t>a file </a:t>
            </a:r>
            <a:r>
              <a:rPr lang="en-US" altLang="en-US" dirty="0" smtClean="0"/>
              <a:t>with the same name</a:t>
            </a:r>
            <a:endParaRPr lang="en-US" altLang="en-US" dirty="0"/>
          </a:p>
          <a:p>
            <a:pPr lvl="1"/>
            <a:r>
              <a:rPr lang="en-US" altLang="en-US" dirty="0"/>
              <a:t>For </a:t>
            </a:r>
            <a:r>
              <a:rPr lang="en-US" altLang="en-US" dirty="0" smtClean="0"/>
              <a:t>example, </a:t>
            </a:r>
            <a:r>
              <a:rPr lang="en-US" altLang="en-US" dirty="0"/>
              <a:t>the class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altLang="en-US" dirty="0"/>
              <a:t> should be in the file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HelloJava.java</a:t>
            </a: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1139447" y="3222559"/>
            <a:ext cx="99059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139447" y="3845910"/>
            <a:ext cx="9905998" cy="2402490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{</a:t>
            </a:r>
            <a:endParaRPr lang="en-US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main(String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7877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560144"/>
            <a:ext cx="10363200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20130" y="1524000"/>
            <a:ext cx="7902180" cy="28956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88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500" dirty="0" smtClean="0"/>
              <a:t>Java is very popular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language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syntax </a:t>
            </a:r>
            <a:r>
              <a:rPr lang="en-US" dirty="0" smtClean="0"/>
              <a:t>to describe computer programs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Object-oriented, statically typed, similar to C#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Easy to learn, easy to read, easy to </a:t>
            </a:r>
            <a:r>
              <a:rPr lang="en-US" dirty="0" smtClean="0"/>
              <a:t>understand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3500" dirty="0" smtClean="0"/>
              <a:t>Java is a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development platform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SE, Java EE, </a:t>
            </a:r>
            <a:r>
              <a:rPr lang="en-US" noProof="1" smtClean="0"/>
              <a:t>JavaFX</a:t>
            </a:r>
            <a:r>
              <a:rPr lang="en-US" dirty="0" smtClean="0"/>
              <a:t>, Java </a:t>
            </a:r>
            <a:r>
              <a:rPr lang="en-US" dirty="0"/>
              <a:t>ME, Android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compiled Java code in a virtual machine (JVM)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on millions of devices, in any OS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"Java"?</a:t>
            </a:r>
            <a:endParaRPr lang="bg-BG" dirty="0"/>
          </a:p>
        </p:txBody>
      </p:sp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9674609" y="1588439"/>
            <a:ext cx="1682677" cy="20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heuxasoftware.com/images/jav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4574">
            <a:off x="9555049" y="4281476"/>
            <a:ext cx="1909022" cy="190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2068</Words>
  <Application>Microsoft Office PowerPoint</Application>
  <PresentationFormat>Custom</PresentationFormat>
  <Paragraphs>318</Paragraphs>
  <Slides>39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SoftUni 16x9</vt:lpstr>
      <vt:lpstr>Introduction to Java</vt:lpstr>
      <vt:lpstr>Table of Contents</vt:lpstr>
      <vt:lpstr>Your First Java Program</vt:lpstr>
      <vt:lpstr>First Look at Java</vt:lpstr>
      <vt:lpstr>Java Code – How It Works?</vt:lpstr>
      <vt:lpstr>Formatting Java Code</vt:lpstr>
      <vt:lpstr>File Names Should Match Class Names!</vt:lpstr>
      <vt:lpstr>Your First Java Program</vt:lpstr>
      <vt:lpstr>What is "Java"?</vt:lpstr>
      <vt:lpstr>The Java Programming Language</vt:lpstr>
      <vt:lpstr>The Java Programming Language</vt:lpstr>
      <vt:lpstr>The Java Platform</vt:lpstr>
      <vt:lpstr>The Java Platform</vt:lpstr>
      <vt:lpstr>The Java Platform – History</vt:lpstr>
      <vt:lpstr>Java Platform: Terminology</vt:lpstr>
      <vt:lpstr>Java Platform: Terminology (2)</vt:lpstr>
      <vt:lpstr>Java Platform: Terminology (2)</vt:lpstr>
      <vt:lpstr>Java Compilation and Execution</vt:lpstr>
      <vt:lpstr>Cross-Platform Java</vt:lpstr>
      <vt:lpstr>Console-Based Compilation and Execution of Java Code</vt:lpstr>
      <vt:lpstr>Java Platform Editions</vt:lpstr>
      <vt:lpstr>Java SE 8 Platform</vt:lpstr>
      <vt:lpstr>Packages in Java</vt:lpstr>
      <vt:lpstr>Creating a JAR File</vt:lpstr>
      <vt:lpstr>Creating a JAR File and Configuring the Classpath</vt:lpstr>
      <vt:lpstr>What You Need to Program?</vt:lpstr>
      <vt:lpstr>Java IDEs</vt:lpstr>
      <vt:lpstr>Eclipse – IDE for Java Developers</vt:lpstr>
      <vt:lpstr>Benefits of Eclipse</vt:lpstr>
      <vt:lpstr>NetBeans</vt:lpstr>
      <vt:lpstr>IntelliJ IDEA</vt:lpstr>
      <vt:lpstr>IntelliJ IDEA</vt:lpstr>
      <vt:lpstr>Java Documentation</vt:lpstr>
      <vt:lpstr>Java Documentation</vt:lpstr>
      <vt:lpstr>Java API Documentation</vt:lpstr>
      <vt:lpstr>Summary</vt:lpstr>
      <vt:lpstr>Introduction to Java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</dc:title>
  <dc:creator/>
  <cp:keywords>Java, JDK, Eclipse, java, javac, SoftUni, Software University, programming, course</cp:keywords>
  <cp:lastModifiedBy/>
  <cp:revision>1</cp:revision>
  <dcterms:created xsi:type="dcterms:W3CDTF">2014-01-02T17:00:34Z</dcterms:created>
  <dcterms:modified xsi:type="dcterms:W3CDTF">2015-10-12T12:26:08Z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